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5" r:id="rId2"/>
    <p:sldId id="258" r:id="rId3"/>
    <p:sldId id="259" r:id="rId4"/>
    <p:sldId id="260" r:id="rId5"/>
    <p:sldId id="261" r:id="rId6"/>
    <p:sldId id="264" r:id="rId7"/>
    <p:sldId id="265" r:id="rId8"/>
    <p:sldId id="267" r:id="rId9"/>
    <p:sldId id="268" r:id="rId10"/>
    <p:sldId id="269" r:id="rId11"/>
    <p:sldId id="270" r:id="rId12"/>
    <p:sldId id="272" r:id="rId13"/>
    <p:sldId id="274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ttrain\PLE1\SLP-CR\Feeds%20ME-value%202409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3065714007971227"/>
          <c:y val="3.5320019401121429E-2"/>
          <c:w val="0.71340381063478331"/>
          <c:h val="0.35567682142379536"/>
        </c:manualLayout>
      </c:layout>
      <c:barChart>
        <c:barDir val="col"/>
        <c:grouping val="clustered"/>
        <c:ser>
          <c:idx val="0"/>
          <c:order val="0"/>
          <c:tx>
            <c:strRef>
              <c:f>Sheet2!$A$3</c:f>
              <c:strCache>
                <c:ptCount val="1"/>
                <c:pt idx="0">
                  <c:v>Jeldu</c:v>
                </c:pt>
              </c:strCache>
            </c:strRef>
          </c:tx>
          <c:dLbls>
            <c:showVal val="1"/>
          </c:dLbls>
          <c:cat>
            <c:multiLvlStrRef>
              <c:f>Sheet2!$B$1:$G$2</c:f>
              <c:multiLvlStrCache>
                <c:ptCount val="6"/>
                <c:lvl>
                  <c:pt idx="0">
                    <c:v>Arable land</c:v>
                  </c:pt>
                  <c:pt idx="1">
                    <c:v>grazingland </c:v>
                  </c:pt>
                  <c:pt idx="2">
                    <c:v>froestland</c:v>
                  </c:pt>
                  <c:pt idx="3">
                    <c:v>others</c:v>
                  </c:pt>
                  <c:pt idx="4">
                    <c:v>total </c:v>
                  </c:pt>
                  <c:pt idx="5">
                    <c:v>Average landholding(hh)</c:v>
                  </c:pt>
                </c:lvl>
                <c:lvl>
                  <c:pt idx="0">
                    <c:v>Landuse (ha)</c:v>
                  </c:pt>
                </c:lvl>
              </c:multiLvlStrCache>
            </c:multiLvlStrRef>
          </c:cat>
          <c:val>
            <c:numRef>
              <c:f>Sheet2!$B$3:$G$3</c:f>
              <c:numCache>
                <c:formatCode>General</c:formatCode>
                <c:ptCount val="6"/>
                <c:pt idx="0">
                  <c:v>60457</c:v>
                </c:pt>
                <c:pt idx="1">
                  <c:v>21350</c:v>
                </c:pt>
                <c:pt idx="2">
                  <c:v>5400</c:v>
                </c:pt>
                <c:pt idx="3">
                  <c:v>52182</c:v>
                </c:pt>
                <c:pt idx="4">
                  <c:v>139389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Sheet2!$A$4</c:f>
              <c:strCache>
                <c:ptCount val="1"/>
                <c:pt idx="0">
                  <c:v>Diga</c:v>
                </c:pt>
              </c:strCache>
            </c:strRef>
          </c:tx>
          <c:dLbls>
            <c:showVal val="1"/>
          </c:dLbls>
          <c:cat>
            <c:multiLvlStrRef>
              <c:f>Sheet2!$B$1:$G$2</c:f>
              <c:multiLvlStrCache>
                <c:ptCount val="6"/>
                <c:lvl>
                  <c:pt idx="0">
                    <c:v>Arable land</c:v>
                  </c:pt>
                  <c:pt idx="1">
                    <c:v>grazingland </c:v>
                  </c:pt>
                  <c:pt idx="2">
                    <c:v>froestland</c:v>
                  </c:pt>
                  <c:pt idx="3">
                    <c:v>others</c:v>
                  </c:pt>
                  <c:pt idx="4">
                    <c:v>total </c:v>
                  </c:pt>
                  <c:pt idx="5">
                    <c:v>Average landholding(hh)</c:v>
                  </c:pt>
                </c:lvl>
                <c:lvl>
                  <c:pt idx="0">
                    <c:v>Landuse (ha)</c:v>
                  </c:pt>
                </c:lvl>
              </c:multiLvlStrCache>
            </c:multiLvlStrRef>
          </c:cat>
          <c:val>
            <c:numRef>
              <c:f>Sheet2!$B$4:$G$4</c:f>
              <c:numCache>
                <c:formatCode>General</c:formatCode>
                <c:ptCount val="6"/>
                <c:pt idx="0">
                  <c:v>27817</c:v>
                </c:pt>
                <c:pt idx="1">
                  <c:v>4999</c:v>
                </c:pt>
                <c:pt idx="2">
                  <c:v>6894</c:v>
                </c:pt>
                <c:pt idx="3">
                  <c:v>1078</c:v>
                </c:pt>
                <c:pt idx="4">
                  <c:v>40788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Sheet2!$A$5</c:f>
              <c:strCache>
                <c:ptCount val="1"/>
                <c:pt idx="0">
                  <c:v>Fogera</c:v>
                </c:pt>
              </c:strCache>
            </c:strRef>
          </c:tx>
          <c:dLbls>
            <c:showVal val="1"/>
          </c:dLbls>
          <c:cat>
            <c:multiLvlStrRef>
              <c:f>Sheet2!$B$1:$G$2</c:f>
              <c:multiLvlStrCache>
                <c:ptCount val="6"/>
                <c:lvl>
                  <c:pt idx="0">
                    <c:v>Arable land</c:v>
                  </c:pt>
                  <c:pt idx="1">
                    <c:v>grazingland </c:v>
                  </c:pt>
                  <c:pt idx="2">
                    <c:v>froestland</c:v>
                  </c:pt>
                  <c:pt idx="3">
                    <c:v>others</c:v>
                  </c:pt>
                  <c:pt idx="4">
                    <c:v>total </c:v>
                  </c:pt>
                  <c:pt idx="5">
                    <c:v>Average landholding(hh)</c:v>
                  </c:pt>
                </c:lvl>
                <c:lvl>
                  <c:pt idx="0">
                    <c:v>Landuse (ha)</c:v>
                  </c:pt>
                </c:lvl>
              </c:multiLvlStrCache>
            </c:multiLvlStrRef>
          </c:cat>
          <c:val>
            <c:numRef>
              <c:f>Sheet2!$B$5:$G$5</c:f>
              <c:numCache>
                <c:formatCode>General</c:formatCode>
                <c:ptCount val="6"/>
                <c:pt idx="0">
                  <c:v>69745</c:v>
                </c:pt>
                <c:pt idx="1">
                  <c:v>14987</c:v>
                </c:pt>
                <c:pt idx="2">
                  <c:v>4795.3</c:v>
                </c:pt>
                <c:pt idx="3">
                  <c:v>13186.1</c:v>
                </c:pt>
                <c:pt idx="4">
                  <c:v>102807</c:v>
                </c:pt>
                <c:pt idx="5">
                  <c:v>1.5</c:v>
                </c:pt>
              </c:numCache>
            </c:numRef>
          </c:val>
        </c:ser>
        <c:axId val="62949632"/>
        <c:axId val="62959616"/>
      </c:barChart>
      <c:catAx>
        <c:axId val="62949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2959616"/>
        <c:crosses val="autoZero"/>
        <c:auto val="1"/>
        <c:lblAlgn val="ctr"/>
        <c:lblOffset val="100"/>
      </c:catAx>
      <c:valAx>
        <c:axId val="62959616"/>
        <c:scaling>
          <c:orientation val="minMax"/>
        </c:scaling>
        <c:axPos val="l"/>
        <c:majorGridlines/>
        <c:numFmt formatCode="General" sourceLinked="1"/>
        <c:tickLblPos val="nextTo"/>
        <c:crossAx val="62949632"/>
        <c:crosses val="autoZero"/>
        <c:crossBetween val="between"/>
      </c:valAx>
    </c:plotArea>
    <c:legend>
      <c:legendPos val="tr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Jaldu</c:v>
                </c:pt>
              </c:strCache>
            </c:strRef>
          </c:tx>
          <c:dLbls>
            <c:showVal val="1"/>
          </c:dLbls>
          <c:cat>
            <c:strRef>
              <c:f>Sheet1!$A$2:$A$9</c:f>
              <c:strCache>
                <c:ptCount val="8"/>
                <c:pt idx="0">
                  <c:v>Cattle </c:v>
                </c:pt>
                <c:pt idx="1">
                  <c:v>Sheep</c:v>
                </c:pt>
                <c:pt idx="2">
                  <c:v>Goats</c:v>
                </c:pt>
                <c:pt idx="3">
                  <c:v>Horses</c:v>
                </c:pt>
                <c:pt idx="4">
                  <c:v>Donkey</c:v>
                </c:pt>
                <c:pt idx="5">
                  <c:v>Mule</c:v>
                </c:pt>
                <c:pt idx="6">
                  <c:v>Poultry</c:v>
                </c:pt>
                <c:pt idx="7">
                  <c:v>Average cattle/hh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192348</c:v>
                </c:pt>
                <c:pt idx="1">
                  <c:v>70646</c:v>
                </c:pt>
                <c:pt idx="2">
                  <c:v>26580</c:v>
                </c:pt>
                <c:pt idx="3">
                  <c:v>14299</c:v>
                </c:pt>
                <c:pt idx="4">
                  <c:v>6894</c:v>
                </c:pt>
                <c:pt idx="5">
                  <c:v>621</c:v>
                </c:pt>
                <c:pt idx="6">
                  <c:v>55428</c:v>
                </c:pt>
                <c:pt idx="7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Diga</c:v>
                </c:pt>
              </c:strCache>
            </c:strRef>
          </c:tx>
          <c:dLbls>
            <c:showVal val="1"/>
          </c:dLbls>
          <c:cat>
            <c:strRef>
              <c:f>Sheet1!$A$2:$A$9</c:f>
              <c:strCache>
                <c:ptCount val="8"/>
                <c:pt idx="0">
                  <c:v>Cattle </c:v>
                </c:pt>
                <c:pt idx="1">
                  <c:v>Sheep</c:v>
                </c:pt>
                <c:pt idx="2">
                  <c:v>Goats</c:v>
                </c:pt>
                <c:pt idx="3">
                  <c:v>Horses</c:v>
                </c:pt>
                <c:pt idx="4">
                  <c:v>Donkey</c:v>
                </c:pt>
                <c:pt idx="5">
                  <c:v>Mule</c:v>
                </c:pt>
                <c:pt idx="6">
                  <c:v>Poultry</c:v>
                </c:pt>
                <c:pt idx="7">
                  <c:v>Average cattle/hh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57594</c:v>
                </c:pt>
                <c:pt idx="1">
                  <c:v>11220</c:v>
                </c:pt>
                <c:pt idx="2">
                  <c:v>6091</c:v>
                </c:pt>
                <c:pt idx="3">
                  <c:v>136</c:v>
                </c:pt>
                <c:pt idx="4">
                  <c:v>2948</c:v>
                </c:pt>
                <c:pt idx="5">
                  <c:v>46</c:v>
                </c:pt>
                <c:pt idx="6">
                  <c:v>31249</c:v>
                </c:pt>
                <c:pt idx="7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Fogera</c:v>
                </c:pt>
              </c:strCache>
            </c:strRef>
          </c:tx>
          <c:dLbls>
            <c:showVal val="1"/>
          </c:dLbls>
          <c:cat>
            <c:strRef>
              <c:f>Sheet1!$A$2:$A$9</c:f>
              <c:strCache>
                <c:ptCount val="8"/>
                <c:pt idx="0">
                  <c:v>Cattle </c:v>
                </c:pt>
                <c:pt idx="1">
                  <c:v>Sheep</c:v>
                </c:pt>
                <c:pt idx="2">
                  <c:v>Goats</c:v>
                </c:pt>
                <c:pt idx="3">
                  <c:v>Horses</c:v>
                </c:pt>
                <c:pt idx="4">
                  <c:v>Donkey</c:v>
                </c:pt>
                <c:pt idx="5">
                  <c:v>Mule</c:v>
                </c:pt>
                <c:pt idx="6">
                  <c:v>Poultry</c:v>
                </c:pt>
                <c:pt idx="7">
                  <c:v>Average cattle/hh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182114</c:v>
                </c:pt>
                <c:pt idx="1">
                  <c:v>19052</c:v>
                </c:pt>
                <c:pt idx="2">
                  <c:v>26920</c:v>
                </c:pt>
                <c:pt idx="3">
                  <c:v>36</c:v>
                </c:pt>
                <c:pt idx="4">
                  <c:v>14433</c:v>
                </c:pt>
                <c:pt idx="5">
                  <c:v>1119</c:v>
                </c:pt>
                <c:pt idx="6">
                  <c:v>133278</c:v>
                </c:pt>
                <c:pt idx="7">
                  <c:v>6</c:v>
                </c:pt>
              </c:numCache>
            </c:numRef>
          </c:val>
        </c:ser>
        <c:axId val="63255680"/>
        <c:axId val="63257216"/>
      </c:barChart>
      <c:catAx>
        <c:axId val="63255680"/>
        <c:scaling>
          <c:orientation val="minMax"/>
        </c:scaling>
        <c:axPos val="b"/>
        <c:tickLblPos val="nextTo"/>
        <c:crossAx val="63257216"/>
        <c:crosses val="autoZero"/>
        <c:auto val="1"/>
        <c:lblAlgn val="ctr"/>
        <c:lblOffset val="100"/>
      </c:catAx>
      <c:valAx>
        <c:axId val="63257216"/>
        <c:scaling>
          <c:orientation val="minMax"/>
        </c:scaling>
        <c:axPos val="l"/>
        <c:majorGridlines/>
        <c:numFmt formatCode="General" sourceLinked="1"/>
        <c:tickLblPos val="nextTo"/>
        <c:crossAx val="63255680"/>
        <c:crosses val="autoZero"/>
        <c:crossBetween val="between"/>
      </c:valAx>
    </c:plotArea>
    <c:legend>
      <c:legendPos val="t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88CC5-50B2-4E21-94E2-E2EAFE03DF13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5D3E0-FFCA-4F0B-8E3D-434015A56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D3E0-FFCA-4F0B-8E3D-434015A565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B945AA-D5C6-4FE5-9BB6-B627EE8F79BC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CE473A-7E1B-4557-9A54-E4CE337F9F6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Description of project intervention sites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On project inception workshop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By: </a:t>
            </a:r>
            <a:r>
              <a:rPr lang="en-US" sz="1700" dirty="0" smtClean="0"/>
              <a:t>Gerba Leta, Kebebe Ergano &amp; Alemayehu Belay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ILRI-Addis</a:t>
            </a:r>
          </a:p>
          <a:p>
            <a:pPr algn="ctr">
              <a:buNone/>
            </a:pPr>
            <a:r>
              <a:rPr lang="en-US" dirty="0" smtClean="0"/>
              <a:t>28 September 2010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17410" name="Picture 2" descr="http://nilebdc.wikispaces.com/file/view/NBDC_MediumSize.jpg/164167277/NBDC_Medium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90599"/>
          </a:xfrm>
          <a:prstGeom prst="rect">
            <a:avLst/>
          </a:prstGeom>
          <a:noFill/>
        </p:spPr>
      </p:pic>
      <p:pic>
        <p:nvPicPr>
          <p:cNvPr id="5" name="Picture 23" descr="cpwf_title_word_p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56260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Prevailing problems  &amp; opportunities for intervention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1"/>
          <a:ext cx="8458200" cy="5181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117"/>
                <a:gridCol w="3706283"/>
                <a:gridCol w="3733800"/>
              </a:tblGrid>
              <a:tr h="3787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Woreda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Issues(problems)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Opportunities </a:t>
                      </a:r>
                      <a:endParaRPr lang="en-US" sz="1800" dirty="0"/>
                    </a:p>
                  </a:txBody>
                  <a:tcPr/>
                </a:tc>
              </a:tr>
              <a:tr h="4802859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Jeldu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 Severe land degradation &amp; high level of poverty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shortage of farm/grazin</a:t>
                      </a:r>
                      <a:r>
                        <a:rPr lang="en-US" sz="1800" baseline="0" dirty="0" smtClean="0"/>
                        <a:t>g land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Accelerated erosion &amp; productivity decline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Poor land management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Growing soil acidity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Widespread food insecurity in </a:t>
                      </a:r>
                      <a:r>
                        <a:rPr lang="en-US" sz="1600" baseline="0" dirty="0" smtClean="0"/>
                        <a:t>23/38 rural kebeles*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Large livestock </a:t>
                      </a:r>
                      <a:r>
                        <a:rPr lang="en-US" sz="1800" baseline="0" dirty="0" err="1" smtClean="0"/>
                        <a:t>popn</a:t>
                      </a:r>
                      <a:r>
                        <a:rPr lang="en-US" sz="1800" baseline="0" dirty="0" smtClean="0"/>
                        <a:t>. with poor </a:t>
                      </a:r>
                      <a:r>
                        <a:rPr lang="en-US" sz="1800" baseline="0" dirty="0" err="1" smtClean="0"/>
                        <a:t>mng’t</a:t>
                      </a:r>
                      <a:endParaRPr lang="en-US" sz="1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Livestock disease &amp; lack access to improved breed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Erratic &amp; erosive rainfall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Expansion of Eucalyptus plantation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Ideal climate for introduction of highland fruits , feeds &amp; other MPTs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Numerous small streams &amp; rivers for expansion of irrigation around  lower streams</a:t>
                      </a:r>
                      <a:endParaRPr lang="en-US" sz="1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Growing awareness on intensification of livestock </a:t>
                      </a:r>
                      <a:r>
                        <a:rPr lang="en-US" sz="1800" dirty="0" err="1" smtClean="0"/>
                        <a:t>mng’t</a:t>
                      </a:r>
                      <a:endParaRPr lang="en-US" sz="1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Available local market for livestock</a:t>
                      </a:r>
                      <a:r>
                        <a:rPr lang="en-US" sz="1800" baseline="0" dirty="0" smtClean="0"/>
                        <a:t> &amp; their product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Relative disease free area for potato &amp; access to its seed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Emerging public interest for land &amp; water </a:t>
                      </a:r>
                      <a:r>
                        <a:rPr lang="en-US" sz="1800" baseline="0" dirty="0" err="1" smtClean="0"/>
                        <a:t>mng’t</a:t>
                      </a:r>
                      <a:endParaRPr lang="en-US" sz="1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Positive impact from Highland initiative &amp; </a:t>
                      </a:r>
                      <a:r>
                        <a:rPr lang="en-US" sz="1800" baseline="0" dirty="0" err="1" smtClean="0"/>
                        <a:t>Holeta</a:t>
                      </a:r>
                      <a:r>
                        <a:rPr lang="en-US" sz="1800" baseline="0" dirty="0" smtClean="0"/>
                        <a:t>  </a:t>
                      </a:r>
                      <a:r>
                        <a:rPr lang="en-US" sz="1800" baseline="0" dirty="0" err="1" smtClean="0"/>
                        <a:t>Agr</a:t>
                      </a:r>
                      <a:r>
                        <a:rPr lang="en-US" sz="1800" baseline="0" dirty="0" smtClean="0"/>
                        <a:t>. Research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67200" y="6019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*Kebele = sub district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Issues &amp; opportunities…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45820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3810001"/>
                <a:gridCol w="3581401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Woreda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Issues/problems/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opportunities</a:t>
                      </a:r>
                      <a:endParaRPr lang="en-US" dirty="0"/>
                    </a:p>
                  </a:txBody>
                  <a:tcPr/>
                </a:tc>
              </a:tr>
              <a:tr h="2438400">
                <a:tc>
                  <a:txBody>
                    <a:bodyPr/>
                    <a:lstStyle/>
                    <a:p>
                      <a:r>
                        <a:rPr lang="en-US" dirty="0" smtClean="0"/>
                        <a:t>Diga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Soil</a:t>
                      </a:r>
                      <a:r>
                        <a:rPr lang="en-US" sz="1600" baseline="0" dirty="0" smtClean="0"/>
                        <a:t> erosion &amp; land degradation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Farm &amp; grazing land shortage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Poor land &amp; water management practice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Soil acidity and termite infestation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Poor livestock </a:t>
                      </a:r>
                      <a:r>
                        <a:rPr lang="en-US" sz="1600" baseline="0" dirty="0" err="1" smtClean="0"/>
                        <a:t>mng’t</a:t>
                      </a:r>
                      <a:r>
                        <a:rPr lang="en-US" sz="1600" baseline="0" dirty="0" smtClean="0"/>
                        <a:t> (feed, health, </a:t>
                      </a:r>
                      <a:r>
                        <a:rPr lang="en-US" sz="1600" baseline="0" dirty="0" err="1" smtClean="0"/>
                        <a:t>popn</a:t>
                      </a:r>
                      <a:r>
                        <a:rPr lang="en-US" sz="1600" baseline="0" dirty="0" smtClean="0"/>
                        <a:t>.)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Shortage of drinking water in few kebeles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Livestock disease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Encroachment to the remnant forest  from informal intra &amp; inter - regional settlers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Good climate for growing crops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Numerous  but unexploited perennial rivers for irrigation </a:t>
                      </a:r>
                      <a:r>
                        <a:rPr lang="en-US" sz="1600" dirty="0" err="1" smtClean="0"/>
                        <a:t>dev’t</a:t>
                      </a:r>
                      <a:endParaRPr lang="en-US" sz="16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Nearby market for livestock &amp; their products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Growing livestock</a:t>
                      </a:r>
                      <a:r>
                        <a:rPr lang="en-US" sz="1600" baseline="0" dirty="0" smtClean="0"/>
                        <a:t> tethering practice  that facilitate intervention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Strong government effort to scale up irrigation </a:t>
                      </a:r>
                      <a:r>
                        <a:rPr lang="en-US" sz="1600" baseline="0" dirty="0" err="1" smtClean="0"/>
                        <a:t>dev’t</a:t>
                      </a:r>
                      <a:r>
                        <a:rPr lang="en-US" sz="1600" baseline="0" dirty="0" smtClean="0"/>
                        <a:t> &amp; introduction of livestock feed </a:t>
                      </a:r>
                      <a:endParaRPr lang="en-US" sz="1600" dirty="0"/>
                    </a:p>
                  </a:txBody>
                  <a:tcPr/>
                </a:tc>
              </a:tr>
              <a:tr h="13743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Fogera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Large livestock </a:t>
                      </a:r>
                      <a:r>
                        <a:rPr lang="en-US" sz="1600" dirty="0" err="1" smtClean="0"/>
                        <a:t>popn</a:t>
                      </a:r>
                      <a:r>
                        <a:rPr lang="en-US" sz="1600" dirty="0" smtClean="0"/>
                        <a:t> &amp; associated feed shortage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Livestock</a:t>
                      </a:r>
                      <a:r>
                        <a:rPr lang="en-US" sz="1600" baseline="0" dirty="0" smtClean="0"/>
                        <a:t> disease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Shortage of improved breed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Water logging during the rainy season and water scarcity during the offseason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Presence</a:t>
                      </a:r>
                      <a:r>
                        <a:rPr lang="en-US" sz="1600" baseline="0" dirty="0" smtClean="0"/>
                        <a:t> of NGO’s for promoting technologies (IPMS &amp; EWNRA)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Involvement of d/t research &amp; </a:t>
                      </a:r>
                      <a:r>
                        <a:rPr lang="en-US" sz="1600" baseline="0" dirty="0" err="1" smtClean="0"/>
                        <a:t>dev’t</a:t>
                      </a:r>
                      <a:r>
                        <a:rPr lang="en-US" sz="1600" baseline="0" dirty="0" smtClean="0"/>
                        <a:t> organization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Adequate water for irrigation </a:t>
                      </a:r>
                      <a:r>
                        <a:rPr lang="en-US" sz="1600" baseline="0" dirty="0" err="1" smtClean="0"/>
                        <a:t>dev’t</a:t>
                      </a:r>
                      <a:endParaRPr lang="en-US" sz="16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Good awareness &amp; initiative on NRM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Major Actors involved in the intervention sites</a:t>
            </a:r>
            <a:r>
              <a:rPr lang="en-US" sz="4000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3"/>
                </a:solidFill>
              </a:rPr>
              <a:t>a) Government line offices: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Woreda Office of Administration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Woreda Office of Agriculture and Rural Development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Woreda Livestock production &amp; marketing Agency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Woreda  office of rural water resource 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Cooperative promotion office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Regional government line offices (Agriculture, water) &amp; Seed enterprises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Federal and Regional Agricultural Research Institutes &amp; Universities</a:t>
            </a:r>
          </a:p>
          <a:p>
            <a:pPr marL="457200" indent="-457200">
              <a:buNone/>
            </a:pPr>
            <a:r>
              <a:rPr lang="en-CA" dirty="0" smtClean="0">
                <a:solidFill>
                  <a:schemeClr val="accent3"/>
                </a:solidFill>
              </a:rPr>
              <a:t>b) Private Enterprises/Associations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Saving and credit Association 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Veterinary clinics (area specific)</a:t>
            </a:r>
          </a:p>
          <a:p>
            <a:pPr marL="457200" indent="-457200">
              <a:buAutoNum type="arabicPeriod"/>
            </a:pPr>
            <a:r>
              <a:rPr lang="en-CA" sz="2000" dirty="0" smtClean="0"/>
              <a:t>Traders (Retail and wholesaler)</a:t>
            </a:r>
          </a:p>
          <a:p>
            <a:pPr marL="457200" indent="-457200">
              <a:buNone/>
            </a:pPr>
            <a:endParaRPr lang="en-CA" sz="2000" dirty="0" smtClean="0"/>
          </a:p>
          <a:p>
            <a:pPr marL="457200" indent="-457200"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Major actors…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>
                <a:solidFill>
                  <a:schemeClr val="accent1"/>
                </a:solidFill>
              </a:rPr>
              <a:t>4. </a:t>
            </a:r>
            <a:r>
              <a:rPr lang="en-US" sz="2000" dirty="0" smtClean="0"/>
              <a:t>Brokers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5. </a:t>
            </a:r>
            <a:r>
              <a:rPr lang="en-US" sz="2000" dirty="0" smtClean="0"/>
              <a:t> Farmers cooperative union 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 marL="514350" indent="-514350"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6. </a:t>
            </a:r>
            <a:r>
              <a:rPr lang="en-US" sz="2000" dirty="0" smtClean="0"/>
              <a:t>Farmers </a:t>
            </a:r>
          </a:p>
          <a:p>
            <a:pPr marL="514350" indent="-514350">
              <a:buNone/>
            </a:pPr>
            <a:r>
              <a:rPr lang="en-US" dirty="0" smtClean="0"/>
              <a:t>c) NGOs (types and presence is area specific)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Hunger project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Hope 2020		</a:t>
            </a:r>
            <a:r>
              <a:rPr lang="en-US" sz="2000" dirty="0" err="1" smtClean="0"/>
              <a:t>Jeldu</a:t>
            </a:r>
            <a:r>
              <a:rPr lang="en-US" sz="2000" dirty="0" smtClean="0"/>
              <a:t> woreda</a:t>
            </a:r>
          </a:p>
          <a:p>
            <a:pPr marL="514350" indent="-514350">
              <a:buAutoNum type="arabicPeriod"/>
            </a:pPr>
            <a:r>
              <a:rPr lang="en-US" sz="2000" dirty="0" smtClean="0"/>
              <a:t>IPMS</a:t>
            </a:r>
          </a:p>
          <a:p>
            <a:pPr marL="514350" indent="-514350">
              <a:buAutoNum type="arabicPeriod"/>
            </a:pPr>
            <a:r>
              <a:rPr lang="en-CA" sz="2000" dirty="0" smtClean="0"/>
              <a:t>EWNRA	</a:t>
            </a:r>
            <a:r>
              <a:rPr lang="en-CA" sz="2000" dirty="0" err="1" smtClean="0"/>
              <a:t>Fogera</a:t>
            </a:r>
            <a:endParaRPr lang="en-CA" sz="2000" dirty="0" smtClean="0"/>
          </a:p>
          <a:p>
            <a:pPr marL="514350" indent="-514350">
              <a:buNone/>
            </a:pPr>
            <a:r>
              <a:rPr lang="en-CA" sz="2000" dirty="0" smtClean="0"/>
              <a:t>No NGO is involving in Diga woreda. </a:t>
            </a:r>
            <a:endParaRPr lang="en-US" sz="2000" dirty="0" smtClean="0"/>
          </a:p>
          <a:p>
            <a:pPr marL="514350" indent="-514350">
              <a:buAutoNum type="arabicPeriod"/>
            </a:pPr>
            <a:endParaRPr lang="en-US" sz="2000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819400" y="3810000"/>
            <a:ext cx="45719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2133600" y="4419600"/>
            <a:ext cx="152400" cy="533400"/>
          </a:xfrm>
          <a:prstGeom prst="rightBrace">
            <a:avLst>
              <a:gd name="adj1" fmla="val 14000"/>
              <a:gd name="adj2" fmla="val 8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1752600"/>
            <a:ext cx="6629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Thank you!</a:t>
            </a:r>
            <a:endParaRPr lang="en-US" sz="72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Distribution of human population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2362200"/>
          <a:ext cx="82296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Woreda</a:t>
                      </a:r>
                    </a:p>
                    <a:p>
                      <a:r>
                        <a:rPr lang="en-US" dirty="0" smtClean="0"/>
                        <a:t>/District/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Population 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Women                Men                          Total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</a:t>
                      </a:r>
                      <a:r>
                        <a:rPr lang="en-US" baseline="0" dirty="0" smtClean="0"/>
                        <a:t> persons/HH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Jeldu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102,796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99,859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202,655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35,145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33,765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68,910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Fogera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207, 120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419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WoARD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Historical trend analysis of</a:t>
            </a:r>
            <a:br>
              <a:rPr lang="en-US" sz="4000" dirty="0" smtClean="0"/>
            </a:br>
            <a:r>
              <a:rPr lang="en-US" sz="4000" dirty="0" smtClean="0"/>
              <a:t>landuse/cover changes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Population has been booming over the last  few decades</a:t>
            </a:r>
          </a:p>
          <a:p>
            <a:r>
              <a:rPr lang="en-US" dirty="0" smtClean="0"/>
              <a:t>Forest clearing for cultivation of the terrain and fragile land has been concurrently growing particularly in </a:t>
            </a:r>
            <a:r>
              <a:rPr lang="en-US" dirty="0" err="1" smtClean="0"/>
              <a:t>Jeldu</a:t>
            </a:r>
            <a:r>
              <a:rPr lang="en-US" dirty="0" smtClean="0"/>
              <a:t> &amp; Diga woreda during the last couple of decades</a:t>
            </a:r>
          </a:p>
          <a:p>
            <a:r>
              <a:rPr lang="en-US" dirty="0" smtClean="0"/>
              <a:t>Concept &amp; practice of NRM has been introduced during the </a:t>
            </a:r>
            <a:r>
              <a:rPr lang="en-US" dirty="0" err="1" smtClean="0"/>
              <a:t>Derge</a:t>
            </a:r>
            <a:r>
              <a:rPr lang="en-US" dirty="0" smtClean="0"/>
              <a:t> regime  along with emerging disaster owing to natural and anthropogenic factors (the approach is, however, top-down)</a:t>
            </a:r>
          </a:p>
          <a:p>
            <a:r>
              <a:rPr lang="en-US" dirty="0" smtClean="0"/>
              <a:t>Other than </a:t>
            </a:r>
            <a:r>
              <a:rPr lang="en-US" dirty="0" err="1" smtClean="0"/>
              <a:t>Fogera</a:t>
            </a:r>
            <a:r>
              <a:rPr lang="en-US" dirty="0" smtClean="0"/>
              <a:t>, the current efforts to arrest and reverse the growing land degradation problem is marginal</a:t>
            </a:r>
          </a:p>
          <a:p>
            <a:r>
              <a:rPr lang="en-US" dirty="0" smtClean="0"/>
              <a:t>Overall, the need for managing land &amp; water is emerging but constrained largely by shortage of resources and skill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Predominant crops and farming systems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828800"/>
          <a:ext cx="82296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900"/>
                <a:gridCol w="1511300"/>
                <a:gridCol w="1676400"/>
                <a:gridCol w="1981200"/>
                <a:gridCol w="1828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Woreda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Predominant</a:t>
                      </a:r>
                      <a:r>
                        <a:rPr lang="en-US" baseline="0" dirty="0" smtClean="0"/>
                        <a:t> crops along </a:t>
                      </a:r>
                    </a:p>
                    <a:p>
                      <a:pPr algn="ctr"/>
                      <a:r>
                        <a:rPr lang="en-US" baseline="0" dirty="0" smtClean="0"/>
                        <a:t>agro-ecology </a:t>
                      </a:r>
                    </a:p>
                    <a:p>
                      <a:pPr algn="ctr"/>
                      <a:endParaRPr lang="en-US" baseline="0" dirty="0" smtClean="0"/>
                    </a:p>
                    <a:p>
                      <a:pPr algn="l"/>
                      <a:r>
                        <a:rPr lang="en-US" dirty="0" smtClean="0"/>
                        <a:t>Highland         </a:t>
                      </a:r>
                      <a:r>
                        <a:rPr lang="en-US" smtClean="0"/>
                        <a:t>Midland</a:t>
                      </a:r>
                      <a:r>
                        <a:rPr lang="en-US" baseline="0" smtClean="0"/>
                        <a:t>             Lowland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</a:t>
                      </a:r>
                      <a:endParaRPr lang="en-US" dirty="0"/>
                    </a:p>
                  </a:txBody>
                  <a:tcPr/>
                </a:tc>
              </a:tr>
              <a:tr h="69730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Jeldu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Barley,</a:t>
                      </a:r>
                      <a:r>
                        <a:rPr lang="en-US" sz="1800" baseline="0" dirty="0" smtClean="0"/>
                        <a:t> wheat, potato-livestock </a:t>
                      </a:r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Wheat,</a:t>
                      </a:r>
                      <a:r>
                        <a:rPr lang="en-US" sz="1800" baseline="0" dirty="0" smtClean="0"/>
                        <a:t> barley, </a:t>
                      </a:r>
                      <a:r>
                        <a:rPr lang="en-US" sz="1800" baseline="0" dirty="0" err="1" smtClean="0"/>
                        <a:t>teff</a:t>
                      </a:r>
                      <a:r>
                        <a:rPr lang="en-US" sz="1800" baseline="0" dirty="0" smtClean="0"/>
                        <a:t>-livestock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Sorghum, maize, </a:t>
                      </a:r>
                      <a:r>
                        <a:rPr lang="en-US" sz="1800" dirty="0" err="1" smtClean="0"/>
                        <a:t>teff</a:t>
                      </a:r>
                      <a:r>
                        <a:rPr lang="en-US" sz="1800" dirty="0" smtClean="0"/>
                        <a:t>-livestock</a:t>
                      </a:r>
                      <a:endParaRPr lang="en-US" sz="1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800" dirty="0" smtClean="0"/>
                        <a:t>Mixed crop-livestock system is  a common practice for all sites.</a:t>
                      </a:r>
                      <a:endParaRPr lang="en-US" sz="1800" dirty="0"/>
                    </a:p>
                  </a:txBody>
                  <a:tcPr/>
                </a:tc>
              </a:tr>
              <a:tr h="697309">
                <a:tc>
                  <a:txBody>
                    <a:bodyPr/>
                    <a:lstStyle/>
                    <a:p>
                      <a:r>
                        <a:rPr lang="en-US" dirty="0" smtClean="0"/>
                        <a:t>Diga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---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Teff</a:t>
                      </a:r>
                      <a:r>
                        <a:rPr lang="en-US" sz="1800" dirty="0" smtClean="0"/>
                        <a:t>,</a:t>
                      </a:r>
                      <a:r>
                        <a:rPr lang="en-US" sz="1800" baseline="0" dirty="0" smtClean="0"/>
                        <a:t> millet, maize-livestock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Maize,</a:t>
                      </a:r>
                      <a:r>
                        <a:rPr lang="en-US" sz="1800" baseline="0" dirty="0" smtClean="0"/>
                        <a:t> sorghum, sesame-livestock </a:t>
                      </a:r>
                      <a:endParaRPr lang="en-US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69730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Fogera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Barley,</a:t>
                      </a:r>
                      <a:r>
                        <a:rPr lang="en-US" sz="1800" baseline="0" dirty="0" smtClean="0"/>
                        <a:t> Niger seed, wheat, –livestock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Rice, maize, millet, </a:t>
                      </a:r>
                      <a:r>
                        <a:rPr lang="en-US" sz="1800" dirty="0" err="1" smtClean="0"/>
                        <a:t>teff</a:t>
                      </a:r>
                      <a:r>
                        <a:rPr lang="en-US" sz="1800" dirty="0" smtClean="0"/>
                        <a:t>-livestock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----</a:t>
                      </a:r>
                      <a:endParaRPr lang="en-US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6324601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WoARD</a:t>
            </a:r>
            <a:r>
              <a:rPr lang="en-US" dirty="0" smtClean="0"/>
              <a:t>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Landuse patterns of the study sites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98120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Livestock population of the woreda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Crop-livestock contribution to the livelihood (source of income)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438400"/>
          <a:ext cx="7391400" cy="2964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00"/>
                <a:gridCol w="2463800"/>
                <a:gridCol w="2463800"/>
              </a:tblGrid>
              <a:tr h="553673">
                <a:tc rowSpan="2">
                  <a:txBody>
                    <a:bodyPr/>
                    <a:lstStyle/>
                    <a:p>
                      <a:r>
                        <a:rPr lang="en-US" sz="2400" dirty="0" smtClean="0"/>
                        <a:t>Woreda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Percent</a:t>
                      </a:r>
                      <a:r>
                        <a:rPr lang="en-US" sz="2400" baseline="0" dirty="0" smtClean="0"/>
                        <a:t> contribution (on average)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07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Livestock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Crop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61363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Jeldu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136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Diga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61363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Fogera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Characterizing rainfall, altitude &amp; </a:t>
            </a:r>
            <a:br>
              <a:rPr lang="en-US" sz="4400" dirty="0" smtClean="0"/>
            </a:br>
            <a:r>
              <a:rPr lang="en-US" sz="4400" dirty="0" smtClean="0"/>
              <a:t>agro ecology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856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667000"/>
                <a:gridCol w="1905000"/>
                <a:gridCol w="2209800"/>
              </a:tblGrid>
              <a:tr h="915490">
                <a:tc>
                  <a:txBody>
                    <a:bodyPr/>
                    <a:lstStyle/>
                    <a:p>
                      <a:r>
                        <a:rPr lang="en-US" dirty="0" smtClean="0"/>
                        <a:t>Woreda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annual RF (mm) &amp; its</a:t>
                      </a:r>
                      <a:r>
                        <a:rPr lang="en-US" baseline="0" dirty="0" smtClean="0"/>
                        <a:t> distribution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Altitude (m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asl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Agro-ecology (%)</a:t>
                      </a:r>
                      <a:endParaRPr lang="en-US" dirty="0"/>
                    </a:p>
                  </a:txBody>
                  <a:tcPr/>
                </a:tc>
              </a:tr>
              <a:tr h="110956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Jeldu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900-1350 (seldom unpredictable</a:t>
                      </a:r>
                      <a:r>
                        <a:rPr lang="en-US" baseline="0" dirty="0" smtClean="0"/>
                        <a:t> with erratic &amp; erosive nature)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1325-3200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Lowland (25),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Midland </a:t>
                      </a:r>
                      <a:r>
                        <a:rPr lang="en-US" baseline="0" dirty="0" smtClean="0"/>
                        <a:t> (30) &amp;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Highland  (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45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915490">
                <a:tc>
                  <a:txBody>
                    <a:bodyPr/>
                    <a:lstStyle/>
                    <a:p>
                      <a:r>
                        <a:rPr lang="en-US" dirty="0" smtClean="0"/>
                        <a:t>Diga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1376-2037 (uniform</a:t>
                      </a:r>
                      <a:r>
                        <a:rPr lang="en-US" baseline="0" dirty="0" smtClean="0"/>
                        <a:t> and &amp; torrential)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1140-2342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Midland</a:t>
                      </a:r>
                      <a:r>
                        <a:rPr lang="en-US" baseline="0" dirty="0" smtClean="0"/>
                        <a:t> (40)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Lowland (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91549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Fogera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974-1516 (Fluctuate/erratic)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1774-2400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Midland/plain(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75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Highland (25)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Land feature &amp; soil types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1"/>
          <a:ext cx="8001000" cy="3581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0"/>
                <a:gridCol w="3259667"/>
                <a:gridCol w="3407833"/>
              </a:tblGrid>
              <a:tr h="49970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Woreda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Land feature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Soil types </a:t>
                      </a:r>
                      <a:endParaRPr lang="en-US" sz="2400" dirty="0"/>
                    </a:p>
                  </a:txBody>
                  <a:tcPr/>
                </a:tc>
              </a:tr>
              <a:tr h="862497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Jeldu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Undulating /rolling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Diverse shallow soil (</a:t>
                      </a:r>
                      <a:r>
                        <a:rPr lang="en-US" sz="1800" dirty="0" err="1" smtClean="0"/>
                        <a:t>Leptic</a:t>
                      </a:r>
                      <a:r>
                        <a:rPr lang="en-US" sz="1800" dirty="0" smtClean="0"/>
                        <a:t>)*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Acidity is highly prevailing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Low fertility </a:t>
                      </a:r>
                      <a:r>
                        <a:rPr lang="en-US" sz="1800" dirty="0" err="1" smtClean="0"/>
                        <a:t>mng’t</a:t>
                      </a:r>
                      <a:r>
                        <a:rPr lang="en-US" sz="1800" dirty="0" smtClean="0"/>
                        <a:t> practices </a:t>
                      </a:r>
                      <a:endParaRPr lang="en-US" sz="1800" dirty="0"/>
                    </a:p>
                  </a:txBody>
                  <a:tcPr/>
                </a:tc>
              </a:tr>
              <a:tr h="15275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Diga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Undulating midland to relatively</a:t>
                      </a:r>
                      <a:r>
                        <a:rPr lang="en-US" sz="1800" baseline="0" dirty="0" smtClean="0"/>
                        <a:t> flat lowland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Dynamic soil types b/c changes</a:t>
                      </a:r>
                      <a:r>
                        <a:rPr lang="en-US" sz="1800" baseline="0" dirty="0" smtClean="0"/>
                        <a:t> in landuse- </a:t>
                      </a:r>
                      <a:r>
                        <a:rPr lang="en-US" sz="1800" dirty="0" err="1" smtClean="0"/>
                        <a:t>Histic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Nitosols</a:t>
                      </a:r>
                      <a:r>
                        <a:rPr lang="en-US" sz="1800" baseline="0" dirty="0" smtClean="0"/>
                        <a:t> *is common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Acidity is widespread problem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Low fertility </a:t>
                      </a:r>
                      <a:r>
                        <a:rPr lang="en-US" sz="1800" dirty="0" err="1" smtClean="0"/>
                        <a:t>mng’t</a:t>
                      </a:r>
                      <a:r>
                        <a:rPr lang="en-US" sz="1800" dirty="0" smtClean="0"/>
                        <a:t> practices </a:t>
                      </a:r>
                      <a:endParaRPr lang="en-US" sz="1800" dirty="0"/>
                    </a:p>
                  </a:txBody>
                  <a:tcPr/>
                </a:tc>
              </a:tr>
              <a:tr h="499701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Fogera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Flat plain  and steep highland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Utric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v</a:t>
                      </a:r>
                      <a:r>
                        <a:rPr lang="en-US" sz="1800" dirty="0" err="1" smtClean="0"/>
                        <a:t>ertisol</a:t>
                      </a:r>
                      <a:r>
                        <a:rPr lang="en-US" sz="1800" dirty="0" smtClean="0"/>
                        <a:t> (plain) &amp; </a:t>
                      </a:r>
                      <a:r>
                        <a:rPr lang="en-US" sz="1800" dirty="0" err="1" smtClean="0"/>
                        <a:t>leptosol</a:t>
                      </a:r>
                      <a:r>
                        <a:rPr lang="en-US" sz="1800" dirty="0" smtClean="0"/>
                        <a:t> (highland)* 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6172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Specific soil types will be verified in the future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377</TotalTime>
  <Words>839</Words>
  <Application>Microsoft Office PowerPoint</Application>
  <PresentationFormat>On-screen Show (4:3)</PresentationFormat>
  <Paragraphs>191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         Description of project intervention sites  </vt:lpstr>
      <vt:lpstr>Distribution of human population </vt:lpstr>
      <vt:lpstr>Historical trend analysis of landuse/cover changes </vt:lpstr>
      <vt:lpstr>Predominant crops and farming systems </vt:lpstr>
      <vt:lpstr>Landuse patterns of the study sites</vt:lpstr>
      <vt:lpstr>Livestock population of the woreda</vt:lpstr>
      <vt:lpstr>Crop-livestock contribution to the livelihood (source of income)</vt:lpstr>
      <vt:lpstr>Characterizing rainfall, altitude &amp;  agro ecology</vt:lpstr>
      <vt:lpstr>Land feature &amp; soil types</vt:lpstr>
      <vt:lpstr>Prevailing problems  &amp; opportunities for intervention</vt:lpstr>
      <vt:lpstr>Issues &amp; opportunities… </vt:lpstr>
      <vt:lpstr>Major Actors involved in the intervention sites:</vt:lpstr>
      <vt:lpstr>Major actors…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Description of NBDC Project intervention sites  </dc:title>
  <dc:creator>gleta</dc:creator>
  <cp:lastModifiedBy>gleta</cp:lastModifiedBy>
  <cp:revision>84</cp:revision>
  <dcterms:created xsi:type="dcterms:W3CDTF">2010-09-23T13:21:39Z</dcterms:created>
  <dcterms:modified xsi:type="dcterms:W3CDTF">2010-10-01T06:25:55Z</dcterms:modified>
</cp:coreProperties>
</file>